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03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15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286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53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55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50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079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10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08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82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65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9A51-42F6-480A-BC04-56E6DBCB1423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F392D-B7A7-4621-968E-35FBC3BB1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38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Riserve assolute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96944" cy="532859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it-IT" b="1" dirty="0">
                <a:solidFill>
                  <a:schemeClr val="tx2"/>
                </a:solidFill>
              </a:rPr>
              <a:t>Art. 13.</a:t>
            </a:r>
          </a:p>
          <a:p>
            <a:pPr algn="l"/>
            <a:r>
              <a:rPr lang="it-IT" dirty="0">
                <a:solidFill>
                  <a:schemeClr val="tx2"/>
                </a:solidFill>
              </a:rPr>
              <a:t>La libertà personale è inviolabile.</a:t>
            </a:r>
          </a:p>
          <a:p>
            <a:pPr algn="l"/>
            <a:r>
              <a:rPr lang="it-IT" dirty="0">
                <a:solidFill>
                  <a:schemeClr val="tx2"/>
                </a:solidFill>
              </a:rPr>
              <a:t>Non è ammessa forma alcuna di detenzione, di ispezione o perquisizione personale, né qualsiasi altra restrizione della libertà personale, se non per atto motivato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dell’autorità giudiziaria</a:t>
            </a:r>
            <a:r>
              <a:rPr lang="it-IT" dirty="0">
                <a:solidFill>
                  <a:schemeClr val="tx2"/>
                </a:solidFill>
              </a:rPr>
              <a:t> e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 soli casi e modi previsti dalla legge</a:t>
            </a:r>
            <a:r>
              <a:rPr lang="it-IT" dirty="0">
                <a:solidFill>
                  <a:schemeClr val="tx2"/>
                </a:solidFill>
              </a:rPr>
              <a:t>.</a:t>
            </a:r>
          </a:p>
          <a:p>
            <a:pPr algn="l"/>
            <a:r>
              <a:rPr lang="it-IT" dirty="0">
                <a:solidFill>
                  <a:schemeClr val="tx2"/>
                </a:solidFill>
              </a:rPr>
              <a:t>In casi eccezionali di necessità ed urgenza,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 tassativamente dalla legge</a:t>
            </a:r>
            <a:r>
              <a:rPr lang="it-IT" dirty="0">
                <a:solidFill>
                  <a:schemeClr val="tx2"/>
                </a:solidFill>
              </a:rPr>
              <a:t>, l’autorità di pubblica sicurezza può adottare provvedimenti provvisori, che devono essere comunicati entro quarantotto ore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all’autorità giudiziaria </a:t>
            </a:r>
            <a:r>
              <a:rPr lang="it-IT" dirty="0">
                <a:solidFill>
                  <a:schemeClr val="tx2"/>
                </a:solidFill>
              </a:rPr>
              <a:t>e, se questa non li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convalida</a:t>
            </a:r>
            <a:r>
              <a:rPr lang="it-IT" dirty="0">
                <a:solidFill>
                  <a:schemeClr val="tx2"/>
                </a:solidFill>
              </a:rPr>
              <a:t> nelle successive quarantotto ore, si intendono revocati e restano privi di ogni effetto.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501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484784"/>
            <a:ext cx="81369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Art. 14.</a:t>
            </a:r>
          </a:p>
          <a:p>
            <a:r>
              <a:rPr lang="it-IT" sz="2400" dirty="0">
                <a:solidFill>
                  <a:schemeClr val="tx2"/>
                </a:solidFill>
              </a:rPr>
              <a:t>Il domicilio è inviolabile.</a:t>
            </a:r>
          </a:p>
          <a:p>
            <a:r>
              <a:rPr lang="it-IT" sz="2400" dirty="0">
                <a:solidFill>
                  <a:schemeClr val="tx2"/>
                </a:solidFill>
              </a:rPr>
              <a:t>Non vi si possono eseguire ispezioni o perquisizioni o sequestri, se non nei casi e modi stabiliti dalla legge secondo le garanzie prescritte per la tutela della libertà personale.</a:t>
            </a:r>
          </a:p>
        </p:txBody>
      </p:sp>
    </p:spTree>
    <p:extLst>
      <p:ext uri="{BB962C8B-B14F-4D97-AF65-F5344CB8AC3E}">
        <p14:creationId xmlns:p14="http://schemas.microsoft.com/office/powerpoint/2010/main" val="663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63115" y="476672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Art. 21.</a:t>
            </a:r>
          </a:p>
          <a:p>
            <a:r>
              <a:rPr lang="it-IT" sz="2400" dirty="0">
                <a:solidFill>
                  <a:schemeClr val="tx2"/>
                </a:solidFill>
              </a:rPr>
              <a:t>Tutti hanno diritto di manifestare liberamente il proprio pensiero con la parola, lo scritto e ogni altro mezzo di diffusione.</a:t>
            </a:r>
          </a:p>
          <a:p>
            <a:r>
              <a:rPr lang="it-IT" sz="2400" dirty="0">
                <a:solidFill>
                  <a:schemeClr val="tx2"/>
                </a:solidFill>
              </a:rPr>
              <a:t>La stampa non può essere soggetta ad autorizzazioni o censure.</a:t>
            </a:r>
          </a:p>
          <a:p>
            <a:r>
              <a:rPr lang="it-IT" sz="2400" dirty="0">
                <a:solidFill>
                  <a:schemeClr val="tx2"/>
                </a:solidFill>
              </a:rPr>
              <a:t>Si può procedere a sequestro soltanto per atto motivato </a:t>
            </a:r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dell’autorità giudiziaria </a:t>
            </a:r>
            <a:r>
              <a:rPr lang="it-IT" sz="2400" dirty="0">
                <a:solidFill>
                  <a:schemeClr val="tx2"/>
                </a:solidFill>
              </a:rPr>
              <a:t>nel caso di </a:t>
            </a:r>
            <a:r>
              <a:rPr lang="it-IT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delitti, per i quali la legge sulla stampa espressamente</a:t>
            </a:r>
            <a:r>
              <a:rPr lang="it-IT" sz="2400" dirty="0">
                <a:solidFill>
                  <a:schemeClr val="tx2"/>
                </a:solidFill>
              </a:rPr>
              <a:t> lo autorizzi, o nel caso di violazione delle norme che la legge stessa prescriva per l’indicazione dei responsabili.</a:t>
            </a:r>
          </a:p>
          <a:p>
            <a:r>
              <a:rPr lang="it-IT" sz="2400" dirty="0">
                <a:solidFill>
                  <a:schemeClr val="tx2"/>
                </a:solidFill>
              </a:rPr>
              <a:t>In tali casi, quando vi sia assoluta urgenza e non sia possibile il tempestivo intervento dell’autorità giudiziaria, il sequestro della stampa periodica può essere eseguito da ufficiali di polizia giudiziaria, che devono immediatamente, e non mai oltre ventiquattro ore, fare </a:t>
            </a:r>
            <a:r>
              <a:rPr lang="it-IT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denunzia all’autorità giudiziaria</a:t>
            </a:r>
            <a:r>
              <a:rPr lang="it-IT" sz="2400" dirty="0">
                <a:solidFill>
                  <a:schemeClr val="tx2"/>
                </a:solidFill>
              </a:rPr>
              <a:t>. Se questa non lo </a:t>
            </a:r>
            <a:r>
              <a:rPr lang="it-IT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convalida </a:t>
            </a:r>
            <a:r>
              <a:rPr lang="it-IT" sz="2400" dirty="0">
                <a:solidFill>
                  <a:schemeClr val="tx2"/>
                </a:solidFill>
              </a:rPr>
              <a:t>nelle ventiquattro ore successive, il sequestro s’intende revocato e privo di ogni effetto.</a:t>
            </a:r>
          </a:p>
        </p:txBody>
      </p:sp>
    </p:spTree>
    <p:extLst>
      <p:ext uri="{BB962C8B-B14F-4D97-AF65-F5344CB8AC3E}">
        <p14:creationId xmlns:p14="http://schemas.microsoft.com/office/powerpoint/2010/main" val="1270211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294</Words>
  <Application>Microsoft Office PowerPoint</Application>
  <PresentationFormat>Presentazione su schermo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Riserve assolute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Riserve assolute</dc:title>
  <dc:creator>rb</dc:creator>
  <cp:lastModifiedBy>rb</cp:lastModifiedBy>
  <cp:revision>1</cp:revision>
  <dcterms:created xsi:type="dcterms:W3CDTF">2013-10-28T10:02:35Z</dcterms:created>
  <dcterms:modified xsi:type="dcterms:W3CDTF">2013-10-28T10:08:29Z</dcterms:modified>
</cp:coreProperties>
</file>